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4" r:id="rId3"/>
    <p:sldId id="295" r:id="rId4"/>
    <p:sldId id="257" r:id="rId5"/>
    <p:sldId id="265" r:id="rId6"/>
    <p:sldId id="317" r:id="rId7"/>
    <p:sldId id="267" r:id="rId8"/>
    <p:sldId id="303" r:id="rId9"/>
    <p:sldId id="304" r:id="rId10"/>
    <p:sldId id="268" r:id="rId11"/>
    <p:sldId id="301" r:id="rId12"/>
    <p:sldId id="285" r:id="rId13"/>
    <p:sldId id="286" r:id="rId14"/>
    <p:sldId id="274" r:id="rId15"/>
    <p:sldId id="263" r:id="rId16"/>
    <p:sldId id="275" r:id="rId17"/>
    <p:sldId id="319" r:id="rId18"/>
    <p:sldId id="296" r:id="rId19"/>
    <p:sldId id="291" r:id="rId20"/>
    <p:sldId id="292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5" r:id="rId30"/>
    <p:sldId id="314" r:id="rId31"/>
    <p:sldId id="270" r:id="rId32"/>
    <p:sldId id="272" r:id="rId33"/>
    <p:sldId id="271" r:id="rId34"/>
    <p:sldId id="273" r:id="rId35"/>
    <p:sldId id="276" r:id="rId36"/>
    <p:sldId id="316" r:id="rId37"/>
    <p:sldId id="284" r:id="rId38"/>
    <p:sldId id="280" r:id="rId39"/>
    <p:sldId id="281" r:id="rId40"/>
    <p:sldId id="282" r:id="rId41"/>
    <p:sldId id="287" r:id="rId42"/>
    <p:sldId id="289" r:id="rId43"/>
    <p:sldId id="318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706030804020204" pitchFamily="34" charset="0"/>
      <p:bold r:id="rId59"/>
      <p:boldItalic r:id="rId60"/>
    </p:embeddedFont>
    <p:embeddedFont>
      <p:font typeface="Segoe UI Emoji" panose="020B0502040204020203" pitchFamily="34" charset="0"/>
      <p:regular r:id="rId61"/>
    </p:embeddedFont>
    <p:embeddedFont>
      <p:font typeface="TUD-Iconfont Light" panose="00000400000000000000" charset="0"/>
      <p:regular r:id="rId6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</p14:sldIdLst>
        </p14:section>
        <p14:section name="Elements of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Accessibility" id="{E2B0AA9C-B969-41B1-8D1C-CD958EECCFCE}">
          <p14:sldIdLst>
            <p14:sldId id="301"/>
            <p14:sldId id="285"/>
          </p14:sldIdLst>
        </p14:section>
        <p14:section name="Notes on working with the presentation template" id="{C35964E0-8CA8-4D55-BC6C-ED89AB26EFC1}">
          <p14:sldIdLst>
            <p14:sldId id="286"/>
            <p14:sldId id="274"/>
            <p14:sldId id="263"/>
            <p14:sldId id="275"/>
            <p14:sldId id="319"/>
          </p14:sldIdLst>
        </p14:section>
        <p14:section name="Placing secondary logos" id="{D6084297-AA0D-46A3-A755-4530E61D1AFD}">
          <p14:sldIdLst>
            <p14:sldId id="296"/>
            <p14:sldId id="291"/>
            <p14:sldId id="292"/>
          </p14:sldIdLst>
        </p14:section>
        <p14:section name="Title with visual or ph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Save template file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More sample pages with TU Dresden content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Title of the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Sale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/>
              <a:t>Title of the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2AAA1C-CA6C-4A74-AC6D-C5F4FC00E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A30FC9-B9C0-47E7-BB81-9967A079A5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81908B-A324-4B89-9C15-353E95D2ED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F2E294-5BDD-4DC4-BD75-15268E2C49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1E2FCC-C414-4209-BCBE-671E56BD8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D4E23C-9F39-45A6-B5BE-729CE59651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CF33A51-5799-4E1C-9781-C33AC21FD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FED574-6BB5-446D-BB3D-AED60E729D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371C0B-90AC-4A52-B346-6077C67D64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B8E844-38C1-4A77-8E74-654B15A2FF8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2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F29762-6532-4E42-B7DE-24243D70B5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57C737-0D7B-4440-9A98-8153D679DB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6009231-582D-4024-B977-862D60785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CFA0E3-3089-4462-BD4C-1E99D0EB4E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11E29BA-829E-480A-A5A6-9CE5B54789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4650F9-62B8-4A04-B147-9C6B65370A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5C90D29-4A6C-4930-8481-1ADABD73F7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230B2-8128-4501-A2FC-32591688F9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56" y="281782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 heading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 </a:t>
            </a:r>
            <a:r>
              <a:rPr lang="en-US" noProof="0" dirty="0" err="1"/>
              <a:t>pt</a:t>
            </a:r>
            <a:r>
              <a:rPr lang="en-US" noProof="0" dirty="0"/>
              <a:t> up to level 4)</a:t>
            </a:r>
          </a:p>
          <a:p>
            <a:pPr lvl="1"/>
            <a:r>
              <a:rPr lang="en-US" noProof="0" dirty="0"/>
              <a:t>Second text level for enumerations</a:t>
            </a:r>
          </a:p>
          <a:p>
            <a:pPr lvl="2"/>
            <a:r>
              <a:rPr lang="en-US" noProof="0" dirty="0"/>
              <a:t>Third text level if there is a lot of text (14pt)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text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lvl="5"/>
            <a:r>
              <a:rPr lang="en-US" noProof="0" dirty="0"/>
              <a:t>Sixth text level for enumerations if there is a lot of text</a:t>
            </a:r>
          </a:p>
          <a:p>
            <a:pPr lvl="6"/>
            <a:r>
              <a:rPr lang="en-US" noProof="0" dirty="0"/>
              <a:t>Seventh text level for enumerations if there is a lot of text</a:t>
            </a:r>
          </a:p>
          <a:p>
            <a:pPr lvl="7"/>
            <a:r>
              <a:rPr lang="en-US" noProof="0" dirty="0"/>
              <a:t>Eighth text level for enumerations if there is a lot of text</a:t>
            </a:r>
          </a:p>
          <a:p>
            <a:pPr lvl="8"/>
            <a:r>
              <a:rPr lang="en-US" noProof="0" dirty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</a:rPr>
              <a:t>Title of the presentation</a:t>
            </a:r>
          </a:p>
          <a:p>
            <a:pPr algn="l"/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Organizational unit of TU Dresden / 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Last Name, First Name of the speaker</a:t>
            </a:r>
            <a:endParaRPr lang="en-US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or occasion of the presentation // May</a:t>
            </a:r>
            <a:r>
              <a:rPr lang="en-US" sz="800" kern="12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3CE7E9-31B2-4153-9806-5571D1131B77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37215" y="6182369"/>
            <a:ext cx="1228719" cy="50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4CB0E-6584-4E64-9904-1D812FB13CEA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06" y="6191054"/>
            <a:ext cx="621986" cy="4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en-us/article/ausrichten-von-objekten-auf-folien-mithilfe-von-f%C3%BChrungslinien-auf-folienmasterebene-80e0171a-a5f6-499b-8a1e-c46da02b328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support.microsoft.com/en-us/office/create-a-template-86a1d089-5ae2-4d53-9042-1191bce57deb?redirectsourcepath=%252fen-us%252farticle%252ferstellen-und-verwenden-einer-eigenen-vorlage-a1b72758-61a0-4215-80eb-165c6c4bed0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u-dresden.de/intern/services-und-hilfe/kommunizieren-und-publizieren/cd/richtlinien-und-anleitungen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Directorate 7 – Strategy and Communication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templates</a:t>
            </a:r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8042971" cy="246221"/>
          </a:xfrm>
        </p:spPr>
        <p:txBody>
          <a:bodyPr/>
          <a:lstStyle/>
          <a:p>
            <a:r>
              <a:rPr lang="en-US" dirty="0"/>
              <a:t>Corporate design rules - Guidelines for using the template and ensuring accessibility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1671035" cy="246221"/>
          </a:xfrm>
        </p:spPr>
        <p:txBody>
          <a:bodyPr/>
          <a:lstStyle/>
          <a:p>
            <a:r>
              <a:rPr lang="en-US" dirty="0"/>
              <a:t>Corporate Design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9567940" cy="492443"/>
          </a:xfrm>
        </p:spPr>
        <p:txBody>
          <a:bodyPr/>
          <a:lstStyle/>
          <a:p>
            <a:r>
              <a:rPr lang="en-US" dirty="0"/>
              <a:t>in TU Dresden Corporate Design // as of May 2022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</a:t>
            </a:r>
            <a:br>
              <a:rPr lang="en-US"/>
            </a:br>
            <a:r>
              <a:rPr lang="en-US"/>
              <a:t>for presentation templates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For all TUD publications, there is a standard </a:t>
            </a:r>
            <a:br>
              <a:rPr lang="en-US"/>
            </a:br>
            <a:r>
              <a:rPr lang="en-US"/>
              <a:t>corporate design layout grid. The grid defines the arrangement and position of the TUD logo.</a:t>
            </a:r>
          </a:p>
          <a:p>
            <a:pPr lvl="1"/>
            <a:r>
              <a:rPr lang="en-US"/>
              <a:t>In TUD </a:t>
            </a:r>
            <a:r>
              <a:rPr lang="en-US" b="1"/>
              <a:t>presentations</a:t>
            </a:r>
            <a:r>
              <a:rPr lang="en-US"/>
              <a:t>, the logo </a:t>
            </a:r>
            <a:r>
              <a:rPr lang="en-US" b="1"/>
              <a:t>on all</a:t>
            </a:r>
            <a:r>
              <a:rPr lang="en-US"/>
              <a:t> </a:t>
            </a:r>
            <a:r>
              <a:rPr lang="en-US" b="1"/>
              <a:t>content slides is placed at the bottom left in the footer</a:t>
            </a:r>
            <a:r>
              <a:rPr lang="en-US"/>
              <a:t>, next to the presenters' contact details.</a:t>
            </a:r>
          </a:p>
          <a:p>
            <a:pPr lvl="1"/>
            <a:r>
              <a:rPr lang="en-US" b="1"/>
              <a:t>In all other communication</a:t>
            </a:r>
            <a:r>
              <a:rPr lang="en-US"/>
              <a:t>,</a:t>
            </a:r>
            <a:br>
              <a:rPr lang="en-US"/>
            </a:br>
            <a:r>
              <a:rPr lang="en-US"/>
              <a:t>the TUD logo is always positioned </a:t>
            </a:r>
            <a:r>
              <a:rPr lang="en-US" b="1"/>
              <a:t>at the top left</a:t>
            </a:r>
            <a:r>
              <a:rPr lang="en-US"/>
              <a:t>.</a:t>
            </a:r>
          </a:p>
          <a:p>
            <a:pPr lvl="1"/>
            <a:r>
              <a:rPr lang="en-US"/>
              <a:t>For this presentation template, the grid was deposited using alignment </a:t>
            </a:r>
            <a:r>
              <a:rPr lang="en-US" b="1"/>
              <a:t>guides</a:t>
            </a:r>
            <a:r>
              <a:rPr lang="en-US"/>
              <a:t> (</a:t>
            </a:r>
            <a:r>
              <a:rPr lang="en-US" i="1"/>
              <a:t>Führungslinien</a:t>
            </a:r>
            <a:r>
              <a:rPr lang="en-US"/>
              <a:t>). You can show them in the “View” menu. They are also useful when </a:t>
            </a:r>
            <a:r>
              <a:rPr lang="en-US" b="1"/>
              <a:t>positioning image and text elements</a:t>
            </a:r>
            <a:r>
              <a:rPr lang="en-US"/>
              <a:t>.</a:t>
            </a:r>
          </a:p>
          <a:p>
            <a:pPr lvl="1"/>
            <a:r>
              <a:rPr lang="en-US"/>
              <a:t>The line above the footer marks the area to be kept clear, but may be omitted as an element.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More information on this topic:</a:t>
            </a:r>
            <a:br>
              <a:rPr lang="en-US" sz="1200">
                <a:solidFill>
                  <a:schemeClr val="accent1"/>
                </a:solidFill>
              </a:rPr>
            </a:br>
            <a:r>
              <a:rPr lang="en-US" sz="1200" b="1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sz="1200"/>
              <a:t> </a:t>
            </a:r>
            <a:r>
              <a:rPr lang="en-US" sz="1200">
                <a:solidFill>
                  <a:schemeClr val="accent1"/>
                </a:solidFill>
                <a:hlinkClick r:id="rId4"/>
              </a:rPr>
              <a:t>Microsoft Office / Guides</a:t>
            </a: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Accessibility</a:t>
            </a:r>
            <a:br>
              <a:rPr lang="en-US" sz="3600" b="1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Guidelines for creating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accessible 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Accessible </a:t>
            </a:r>
            <a:br>
              <a:rPr lang="en-US"/>
            </a:br>
            <a:r>
              <a:rPr lang="en-US" b="0"/>
              <a:t>communication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en-US" dirty="0"/>
              <a:t>The following aspects are essential to create an accessible document:</a:t>
            </a:r>
          </a:p>
          <a:p>
            <a:pPr lvl="1"/>
            <a:r>
              <a:rPr lang="en-US" dirty="0"/>
              <a:t>Use the content fields in the layout (p.14)</a:t>
            </a:r>
          </a:p>
          <a:p>
            <a:pPr lvl="1"/>
            <a:r>
              <a:rPr lang="en-US" dirty="0"/>
              <a:t>Use style sheets for text (p.15)</a:t>
            </a:r>
          </a:p>
          <a:p>
            <a:pPr lvl="1"/>
            <a:r>
              <a:rPr lang="en-US" dirty="0"/>
              <a:t>Avoid blank lines</a:t>
            </a:r>
          </a:p>
          <a:p>
            <a:pPr lvl="1"/>
            <a:r>
              <a:rPr lang="en-US" dirty="0"/>
              <a:t>Use the slide master if you need to customize many settings. Ensure good font size and color contrasts. Contrast calculator on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http://www.leserlich.info/ </a:t>
            </a:r>
            <a:r>
              <a:rPr lang="en-US" dirty="0"/>
              <a:t>or installed: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>
                <a:solidFill>
                  <a:srgbClr val="0069B4"/>
                </a:solidFill>
              </a:rPr>
              <a:t> </a:t>
            </a:r>
            <a:r>
              <a:rPr lang="en-US" dirty="0">
                <a:hlinkClick r:id="rId3"/>
              </a:rPr>
              <a:t>Color contrast analyzer </a:t>
            </a:r>
            <a:r>
              <a:rPr lang="en-US" dirty="0" err="1">
                <a:hlinkClick r:id="rId3"/>
              </a:rPr>
              <a:t>CCA</a:t>
            </a:r>
            <a:r>
              <a:rPr lang="en-US" dirty="0">
                <a:hlinkClick r:id="rId3"/>
              </a:rPr>
              <a:t>)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Group images</a:t>
            </a:r>
          </a:p>
          <a:p>
            <a:pPr lvl="1"/>
            <a:r>
              <a:rPr lang="en-US" dirty="0"/>
              <a:t>Create image descriptions</a:t>
            </a:r>
          </a:p>
          <a:p>
            <a:pPr lvl="1"/>
            <a:r>
              <a:rPr lang="en-US" dirty="0"/>
              <a:t>If possible, insert diagrams and SmartArt as an image file including alternative text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Mind the settings for language and table of contents during PDF export.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</a:t>
            </a:r>
            <a:r>
              <a:rPr lang="en-US" dirty="0"/>
              <a:t>You will find </a:t>
            </a:r>
            <a:r>
              <a:rPr lang="en-US" dirty="0">
                <a:hlinkClick r:id="rId4"/>
              </a:rPr>
              <a:t>more information on this topic </a:t>
            </a:r>
            <a:r>
              <a:rPr lang="en-US" dirty="0"/>
              <a:t> on the TUD service pages and on the </a:t>
            </a: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</a:t>
            </a:r>
            <a:r>
              <a:rPr lang="en-US" dirty="0">
                <a:hlinkClick r:id="rId5"/>
              </a:rPr>
              <a:t>ELVIS website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Notes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on working with the presentation template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Create a</a:t>
            </a:r>
            <a:br>
              <a:rPr lang="en-US"/>
            </a:br>
            <a:r>
              <a:rPr lang="en-US"/>
              <a:t>new file</a:t>
            </a:r>
            <a:br>
              <a:rPr lang="en-US"/>
            </a:b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/>
              <a:t>When creating a new PowerPoint presentation, you can select either a </a:t>
            </a:r>
            <a:r>
              <a:rPr lang="en-US" b="1" dirty="0"/>
              <a:t>“custom template”</a:t>
            </a:r>
            <a:r>
              <a:rPr lang="en-US" dirty="0"/>
              <a:t> or a </a:t>
            </a:r>
            <a:r>
              <a:rPr lang="en-US" b="1" dirty="0"/>
              <a:t>“recommended design”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allows you to create additional formatting, e.g. for charts in Excel.</a:t>
            </a:r>
          </a:p>
          <a:p>
            <a:r>
              <a:rPr lang="en-US" sz="1200" b="0" dirty="0"/>
              <a:t>More information on this topic: </a:t>
            </a:r>
            <a:r>
              <a:rPr lang="en-US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sz="1200" b="0" dirty="0">
                <a:solidFill>
                  <a:schemeClr val="accent1"/>
                </a:solidFill>
                <a:hlinkClick r:id="rId2"/>
              </a:rPr>
              <a:t>Microsoft Office / Designs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</a:t>
            </a:r>
            <a:br>
              <a:rPr lang="en-US"/>
            </a:br>
            <a:r>
              <a:rPr lang="en-US" b="0"/>
              <a:t>with the presentation template</a:t>
            </a:r>
            <a:br>
              <a:rPr lang="en-US"/>
            </a:br>
            <a:endParaRPr lang="en-US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For each new slide within a presentation, you should choose the </a:t>
            </a:r>
            <a:r>
              <a:rPr lang="en-US" b="1"/>
              <a:t>appropriate layout</a:t>
            </a:r>
            <a:r>
              <a:rPr lang="en-US"/>
              <a:t> (single-column, double-column, etc.).</a:t>
            </a:r>
          </a:p>
          <a:p>
            <a:pPr lvl="1"/>
            <a:r>
              <a:rPr lang="en-US" b="1"/>
              <a:t>Texts and images</a:t>
            </a:r>
            <a:r>
              <a:rPr lang="en-US"/>
              <a:t> should be placed </a:t>
            </a:r>
            <a:r>
              <a:rPr lang="en-US" b="1"/>
              <a:t>directly in the given fields</a:t>
            </a:r>
            <a:r>
              <a:rPr lang="en-US"/>
              <a:t>.</a:t>
            </a:r>
          </a:p>
          <a:p>
            <a:pPr lvl="1"/>
            <a:r>
              <a:rPr lang="en-US"/>
              <a:t>For frequently repeated arrangements of image and text elements, it is worth </a:t>
            </a:r>
            <a:r>
              <a:rPr lang="en-US" b="1"/>
              <a:t>creating additional layouts</a:t>
            </a:r>
            <a:r>
              <a:rPr lang="en-US"/>
              <a:t> in the master slides.</a:t>
            </a:r>
          </a:p>
          <a:p>
            <a:pPr lvl="1">
              <a:spcBef>
                <a:spcPts val="3000"/>
              </a:spcBef>
            </a:pPr>
            <a:r>
              <a:rPr lang="en-US"/>
              <a:t>This allows you to quickly combine different presentations into a single one and adjust the design to a uniform layout.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Formatting text</a:t>
            </a:r>
            <a:br>
              <a:rPr lang="en-US"/>
            </a:br>
            <a:r>
              <a:rPr lang="en-US" b="0"/>
              <a:t>using list levels </a:t>
            </a:r>
            <a:br>
              <a:rPr lang="en-US"/>
            </a:br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The quickest way to </a:t>
            </a:r>
            <a:r>
              <a:rPr lang="en-US" b="1"/>
              <a:t>customize</a:t>
            </a:r>
            <a:r>
              <a:rPr lang="en-US"/>
              <a:t> uniformly designed </a:t>
            </a:r>
            <a:r>
              <a:rPr lang="en-US" b="1"/>
              <a:t>texts</a:t>
            </a:r>
            <a:r>
              <a:rPr lang="en-US"/>
              <a:t> is by formatting them </a:t>
            </a:r>
            <a:r>
              <a:rPr lang="en-US" b="1"/>
              <a:t>using the “Start” menu </a:t>
            </a:r>
            <a:r>
              <a:rPr lang="en-US" b="1">
                <a:sym typeface="Wingdings" panose="05000000000000000000" pitchFamily="2" charset="2"/>
              </a:rPr>
              <a:t></a:t>
            </a:r>
            <a:r>
              <a:rPr lang="en-US" b="1"/>
              <a:t> “Increase or decrease list level”</a:t>
            </a:r>
            <a:r>
              <a:rPr lang="en-US"/>
              <a:t>.</a:t>
            </a:r>
          </a:p>
          <a:p>
            <a:pPr lvl="1"/>
            <a:r>
              <a:rPr lang="en-US"/>
              <a:t>Equally, you can customize the text formats </a:t>
            </a:r>
          </a:p>
          <a:p>
            <a:pPr lvl="2"/>
            <a:r>
              <a:rPr lang="en-US"/>
              <a:t>font size</a:t>
            </a:r>
          </a:p>
          <a:p>
            <a:pPr lvl="2"/>
            <a:r>
              <a:rPr lang="en-US"/>
              <a:t>dashes</a:t>
            </a:r>
          </a:p>
          <a:p>
            <a:pPr lvl="2"/>
            <a:r>
              <a:rPr lang="en-US"/>
              <a:t>tabulators</a:t>
            </a:r>
          </a:p>
          <a:p>
            <a:pPr lvl="2"/>
            <a:r>
              <a:rPr lang="en-US"/>
              <a:t>text color, etc</a:t>
            </a:r>
          </a:p>
          <a:p>
            <a:pPr lvl="1"/>
            <a:r>
              <a:rPr lang="en-US" b="1"/>
              <a:t>in the slide master</a:t>
            </a:r>
            <a:r>
              <a:rPr lang="en-US"/>
              <a:t>.</a:t>
            </a:r>
          </a:p>
          <a:p>
            <a:pPr lvl="1"/>
            <a:r>
              <a:rPr lang="en-US"/>
              <a:t>Minor changes and emphasis can be realized directly in the text by adapting font or paragraph.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Accessible </a:t>
            </a:r>
            <a:br>
              <a:rPr lang="en-US" dirty="0"/>
            </a:br>
            <a:r>
              <a:rPr lang="en-US" b="0" dirty="0"/>
              <a:t>communication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9691687" cy="4357687"/>
          </a:xfrm>
        </p:spPr>
        <p:txBody>
          <a:bodyPr/>
          <a:lstStyle/>
          <a:p>
            <a:pPr lvl="1">
              <a:spcBef>
                <a:spcPts val="2250"/>
              </a:spcBef>
              <a:spcAft>
                <a:spcPts val="900"/>
              </a:spcAft>
            </a:pPr>
            <a:r>
              <a:rPr lang="en-US" dirty="0"/>
              <a:t>The following aspects are essential to create an accessible document:</a:t>
            </a:r>
          </a:p>
          <a:p>
            <a:pPr lvl="2"/>
            <a:r>
              <a:rPr lang="en-US" dirty="0"/>
              <a:t>use the content fields in the layout (p. 14)</a:t>
            </a:r>
          </a:p>
          <a:p>
            <a:pPr lvl="2"/>
            <a:r>
              <a:rPr lang="en-US" dirty="0"/>
              <a:t>use style sheets for text (p.15)</a:t>
            </a:r>
          </a:p>
          <a:p>
            <a:pPr lvl="2"/>
            <a:r>
              <a:rPr lang="en-US" dirty="0"/>
              <a:t>avoid blank lines</a:t>
            </a:r>
          </a:p>
          <a:p>
            <a:pPr lvl="2"/>
            <a:r>
              <a:rPr lang="en-US" dirty="0"/>
              <a:t>Use the slide master if you need to customize many settings. </a:t>
            </a:r>
          </a:p>
          <a:p>
            <a:pPr lvl="2"/>
            <a:r>
              <a:rPr lang="en-US" dirty="0"/>
              <a:t>Ensure good font size and color contrasts. Find detailed information on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dirty="0">
                <a:hlinkClick r:id="rId2"/>
              </a:rPr>
              <a:t>http://www.leserlich.info/</a:t>
            </a:r>
          </a:p>
          <a:p>
            <a:pPr lvl="2">
              <a:spcBef>
                <a:spcPts val="2250"/>
              </a:spcBef>
            </a:pPr>
            <a:r>
              <a:rPr lang="en-US" dirty="0"/>
              <a:t>group images</a:t>
            </a:r>
          </a:p>
          <a:p>
            <a:pPr lvl="2"/>
            <a:r>
              <a:rPr lang="en-US" dirty="0"/>
              <a:t>create image descriptions</a:t>
            </a:r>
          </a:p>
          <a:p>
            <a:pPr lvl="2">
              <a:spcBef>
                <a:spcPts val="2250"/>
              </a:spcBef>
            </a:pPr>
            <a:r>
              <a:rPr lang="en-US" dirty="0"/>
              <a:t>Mind the settings for language and table of contents during PDF export.</a:t>
            </a:r>
            <a:br>
              <a:rPr lang="en-US" dirty="0"/>
            </a:br>
            <a:r>
              <a:rPr lang="en-US" dirty="0"/>
              <a:t>You will find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dirty="0">
                <a:hlinkClick r:id="rId3"/>
              </a:rPr>
              <a:t>more information on this topic</a:t>
            </a:r>
            <a:r>
              <a:rPr lang="en-US" dirty="0"/>
              <a:t> on the TUD service pages.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78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Placing secondary logos  Placement options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secondary logo must not be larger than the TUD logo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787430" cy="492443"/>
          </a:xfrm>
        </p:spPr>
        <p:txBody>
          <a:bodyPr/>
          <a:lstStyle/>
          <a:p>
            <a:r>
              <a:rPr lang="de-DE" dirty="0"/>
              <a:t>Edit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Placement of the secondary logo </a:t>
            </a:r>
            <a:br>
              <a:rPr lang="en-US"/>
            </a:br>
            <a:r>
              <a:rPr lang="en-US" b="0"/>
              <a:t>for organizational units/projects </a:t>
            </a:r>
            <a:r>
              <a:rPr lang="en-US"/>
              <a:t>with</a:t>
            </a:r>
            <a:r>
              <a:rPr lang="en-US" b="0"/>
              <a:t> DRESDEN-concept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Secondary logo</a:t>
            </a:r>
          </a:p>
          <a:p>
            <a:pPr lvl="2"/>
            <a:r>
              <a:rPr lang="en-US" dirty="0"/>
              <a:t>In the footer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Left of the DRESDEN-concept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Height of secondary logo not exceeding the height of the TUD logo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Vertical alignment with the TUD logo</a:t>
            </a:r>
          </a:p>
          <a:p>
            <a:pPr lvl="2"/>
            <a:r>
              <a:rPr lang="en-US" dirty="0"/>
              <a:t>Position the secondary logo in the uppermost master slide</a:t>
            </a:r>
            <a:br>
              <a:rPr lang="en-US" dirty="0"/>
            </a:br>
            <a:r>
              <a:rPr lang="en-US" dirty="0"/>
              <a:t>and move the page number to the left, if necessary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81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br>
              <a:rPr lang="en-US" dirty="0"/>
            </a:br>
            <a:r>
              <a:rPr lang="en-US" b="0" dirty="0"/>
              <a:t>of the sample slide deck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Elements</a:t>
            </a:r>
            <a:r>
              <a:rPr lang="en-US" dirty="0"/>
              <a:t> of TU Dresden’s Corporate Design</a:t>
            </a:r>
          </a:p>
          <a:p>
            <a:pPr lvl="2">
              <a:spcBef>
                <a:spcPts val="0"/>
              </a:spcBef>
            </a:pPr>
            <a:r>
              <a:rPr lang="en-US" dirty="0"/>
              <a:t>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Font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Colors</a:t>
            </a:r>
          </a:p>
          <a:p>
            <a:pPr lvl="2">
              <a:spcBef>
                <a:spcPts val="0"/>
              </a:spcBef>
            </a:pPr>
            <a:r>
              <a:rPr lang="en-US" dirty="0"/>
              <a:t>Grid</a:t>
            </a:r>
          </a:p>
          <a:p>
            <a:pPr lvl="1"/>
            <a:r>
              <a:rPr lang="en-US" dirty="0"/>
              <a:t>Save </a:t>
            </a:r>
            <a:r>
              <a:rPr lang="en-US" b="1" dirty="0"/>
              <a:t>template file</a:t>
            </a:r>
          </a:p>
          <a:p>
            <a:pPr lvl="1"/>
            <a:r>
              <a:rPr lang="en-US" b="1" dirty="0"/>
              <a:t>Accessibility</a:t>
            </a:r>
          </a:p>
          <a:p>
            <a:pPr lvl="1"/>
            <a:r>
              <a:rPr lang="en-US" b="1" dirty="0"/>
              <a:t>Second logos</a:t>
            </a:r>
            <a:r>
              <a:rPr lang="en-US" dirty="0"/>
              <a:t> - layout options on title and content slides</a:t>
            </a:r>
          </a:p>
          <a:p>
            <a:pPr lvl="1"/>
            <a:r>
              <a:rPr lang="en-US" b="1" dirty="0"/>
              <a:t>Notes</a:t>
            </a:r>
            <a:r>
              <a:rPr lang="en-US" dirty="0"/>
              <a:t> on working with the presentation template</a:t>
            </a:r>
          </a:p>
          <a:p>
            <a:pPr lvl="1"/>
            <a:r>
              <a:rPr lang="en-US" b="1" dirty="0"/>
              <a:t>Sample pages</a:t>
            </a:r>
            <a:r>
              <a:rPr lang="en-US" dirty="0"/>
              <a:t> with TU Dresden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en-US" dirty="0"/>
              <a:t>Diagrams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Infographics</a:t>
            </a:r>
          </a:p>
          <a:p>
            <a:pPr lvl="2">
              <a:spcBef>
                <a:spcPts val="0"/>
              </a:spcBef>
            </a:pPr>
            <a:r>
              <a:rPr lang="en-US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Placement of the secondary logo </a:t>
            </a:r>
            <a:br>
              <a:rPr lang="en-US"/>
            </a:br>
            <a:r>
              <a:rPr lang="en-US" b="0"/>
              <a:t>for organizational units/projects </a:t>
            </a:r>
            <a:r>
              <a:rPr lang="en-US"/>
              <a:t>without</a:t>
            </a:r>
            <a:r>
              <a:rPr lang="en-US" b="0"/>
              <a:t> DRESDEN-concept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en-US" b="1" dirty="0"/>
              <a:t>Secondary logo</a:t>
            </a:r>
          </a:p>
          <a:p>
            <a:pPr lvl="2"/>
            <a:r>
              <a:rPr lang="en-US" dirty="0"/>
              <a:t>In the footer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Second logo instead of DRESDEN-concept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Height of secondary logo not exceeding the height of the TUD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Vertical alignment with the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Right-aligned horizontally along auxiliary line/grid</a:t>
            </a:r>
          </a:p>
          <a:p>
            <a:pPr lvl="2"/>
            <a:r>
              <a:rPr lang="en-US" dirty="0"/>
              <a:t>Replace the </a:t>
            </a:r>
            <a:r>
              <a:rPr lang="en-US" dirty="0" err="1"/>
              <a:t>DDc</a:t>
            </a:r>
            <a:r>
              <a:rPr lang="en-US" dirty="0"/>
              <a:t> logo with the secondary logo in the uppermost master slide</a:t>
            </a:r>
          </a:p>
        </p:txBody>
      </p:sp>
      <p:sp>
        <p:nvSpPr>
          <p:cNvPr id="8" name="Rechteck 7"/>
          <p:cNvSpPr/>
          <p:nvPr/>
        </p:nvSpPr>
        <p:spPr>
          <a:xfrm>
            <a:off x="9817354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22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Standard: white header and TUD logo in blue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alternative examples below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787430" cy="492443"/>
          </a:xfrm>
        </p:spPr>
        <p:txBody>
          <a:bodyPr/>
          <a:lstStyle/>
          <a:p>
            <a:r>
              <a:rPr lang="de-DE" dirty="0"/>
              <a:t>Edit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19320" cy="246221"/>
          </a:xfrm>
        </p:spPr>
        <p:txBody>
          <a:bodyPr/>
          <a:lstStyle/>
          <a:p>
            <a:r>
              <a:rPr lang="en-US" dirty="0"/>
              <a:t>Content area blue gradient and white font. Ensure good contrast and legibility!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 design when using a key visual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Ensure a good contrast of the font to the background!</a:t>
            </a:r>
            <a:br>
              <a:rPr lang="en-US"/>
            </a:br>
            <a:r>
              <a:rPr lang="en-US"/>
              <a:t>(Example Chair of Privacy and Data Security)</a:t>
            </a:r>
            <a:br>
              <a:rPr lang="en-US"/>
            </a:br>
            <a:r>
              <a:rPr lang="en-US"/>
              <a:t>on blue background (full page option)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V3</a:t>
            </a:r>
            <a:br>
              <a:rPr lang="en-US"/>
            </a:br>
            <a:endParaRPr lang="en-US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 design when using a key visual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Ensure a good contrast of the font to the background!</a:t>
            </a:r>
            <a:br>
              <a:rPr lang="en-US"/>
            </a:br>
            <a:r>
              <a:rPr lang="en-US"/>
              <a:t>(Example Chair of Privacy and Data Security)</a:t>
            </a:r>
            <a:br>
              <a:rPr lang="en-US"/>
            </a:br>
            <a:r>
              <a:rPr lang="en-US"/>
              <a:t>on blue gradient background (full page option)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V4</a:t>
            </a:r>
            <a:br>
              <a:rPr lang="en-US"/>
            </a:br>
            <a:endParaRPr lang="en-US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en-US"/>
              <a:t>Slide layout white, TUD logo in blue and blue font.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en-US"/>
              <a:t>Optional key visual can be added (see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4294967295"/>
          </p:nvPr>
        </p:nvSpPr>
        <p:spPr>
          <a:xfrm>
            <a:off x="10405594" y="327901"/>
            <a:ext cx="1468800" cy="550800"/>
          </a:xfrm>
        </p:spPr>
      </p:sp>
      <p:sp>
        <p:nvSpPr>
          <p:cNvPr id="29" name="Textplatzhalt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3149952" cy="492443"/>
          </a:xfrm>
        </p:spPr>
        <p:txBody>
          <a:bodyPr/>
          <a:lstStyle/>
          <a:p>
            <a:r>
              <a:rPr lang="en-US" dirty="0"/>
              <a:t> Title slide V5a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en-US"/>
              <a:t>TUD logo in front of a steady part of the image.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91914" y="4375609"/>
            <a:ext cx="4060457" cy="492443"/>
          </a:xfrm>
        </p:spPr>
        <p:txBody>
          <a:bodyPr/>
          <a:lstStyle/>
          <a:p>
            <a:r>
              <a:rPr lang="en-US" dirty="0"/>
              <a:t> with full page 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657688" cy="492443"/>
          </a:xfrm>
        </p:spPr>
        <p:txBody>
          <a:bodyPr/>
          <a:lstStyle/>
          <a:p>
            <a:r>
              <a:rPr lang="en-US" dirty="0"/>
              <a:t>with full page image Ensure a good contrast of the font to the background!</a:t>
            </a:r>
            <a:br>
              <a:rPr lang="en-US" dirty="0"/>
            </a:br>
            <a:r>
              <a:rPr lang="en-US" dirty="0"/>
              <a:t>(if necessary, white partially transparent 10% or inverse dark blue background)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4294967295"/>
          </p:nvPr>
        </p:nvSpPr>
        <p:spPr>
          <a:xfrm>
            <a:off x="10442465" y="328249"/>
            <a:ext cx="1468800" cy="550800"/>
          </a:xfrm>
        </p:spPr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with full page image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en-US"/>
              <a:t>Title slide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838700" cy="246221"/>
          </a:xfrm>
        </p:spPr>
        <p:txBody>
          <a:bodyPr/>
          <a:lstStyle/>
          <a:p>
            <a:r>
              <a:rPr lang="en-US" dirty="0"/>
              <a:t>TUD logo in front of a part of the image that is not too busy.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en-US"/>
              <a:t>with full page image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622837" cy="738664"/>
          </a:xfrm>
        </p:spPr>
        <p:txBody>
          <a:bodyPr/>
          <a:lstStyle/>
          <a:p>
            <a:r>
              <a:rPr lang="en-US" dirty="0"/>
              <a:t>Ensure a good contrast of the font to the background! </a:t>
            </a:r>
            <a:br>
              <a:rPr lang="en-US" dirty="0"/>
            </a:br>
            <a:r>
              <a:rPr lang="en-US" dirty="0"/>
              <a:t>(if necessary, white partially transparent 10% or inverse dark blue background)</a:t>
            </a:r>
            <a:br>
              <a:rPr lang="en-US" dirty="0"/>
            </a:br>
            <a:r>
              <a:rPr lang="en-US" dirty="0"/>
              <a:t>(sample image!)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/>
              <a:t>Title slide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785447" cy="246221"/>
          </a:xfrm>
        </p:spPr>
        <p:txBody>
          <a:bodyPr/>
          <a:lstStyle/>
          <a:p>
            <a:r>
              <a:rPr lang="en-US" dirty="0"/>
              <a:t>Sample design with colored content area and white header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en-US"/>
              <a:t>with colored background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771024" cy="246221"/>
          </a:xfrm>
        </p:spPr>
        <p:txBody>
          <a:bodyPr/>
          <a:lstStyle/>
          <a:p>
            <a:r>
              <a:rPr lang="en-US" dirty="0"/>
              <a:t>Colored content area (different versions of the corporate design colors possible)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Title slide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3" y="5028236"/>
            <a:ext cx="5069454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Using a key visual (example: Diversity Management)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786113" cy="4924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with a key visual in the background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8261543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 an image in the background. Ensure a good contrast of the 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Title slide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702445" cy="246221"/>
          </a:xfrm>
        </p:spPr>
        <p:txBody>
          <a:bodyPr/>
          <a:lstStyle/>
          <a:p>
            <a:r>
              <a:rPr lang="en-US" dirty="0"/>
              <a:t>Using a key visual (example: Occupational Health Services)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768860" cy="4924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with a key visual in the background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8261543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 an image in the background. Ensure a good contrast of the 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 dirty="0">
                <a:solidFill>
                  <a:schemeClr val="bg1"/>
                </a:solidFill>
                <a:latin typeface="+mj-lt"/>
              </a:rPr>
              <a:t>Elements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of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/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705818" cy="492443"/>
          </a:xfrm>
        </p:spPr>
        <p:txBody>
          <a:bodyPr/>
          <a:lstStyle/>
          <a:p>
            <a:r>
              <a:rPr lang="en-US" dirty="0"/>
              <a:t>Title slide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3" y="5028236"/>
            <a:ext cx="5354126" cy="246221"/>
          </a:xfrm>
        </p:spPr>
        <p:txBody>
          <a:bodyPr/>
          <a:lstStyle/>
          <a:p>
            <a:r>
              <a:rPr lang="en-US"/>
              <a:t>Sample design; image can be used over the entire area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5763359" cy="246221"/>
          </a:xfrm>
        </p:spPr>
        <p:txBody>
          <a:bodyPr/>
          <a:lstStyle/>
          <a:p>
            <a:r>
              <a:rPr lang="en-US" dirty="0"/>
              <a:t>Ensure a good contrast of the logo/font to the background!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69" y="4375609"/>
            <a:ext cx="2257245" cy="492443"/>
          </a:xfrm>
        </p:spPr>
        <p:txBody>
          <a:bodyPr/>
          <a:lstStyle/>
          <a:p>
            <a:r>
              <a:rPr lang="en-US" dirty="0"/>
              <a:t>with image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5710460" cy="246221"/>
          </a:xfrm>
        </p:spPr>
        <p:txBody>
          <a:bodyPr/>
          <a:lstStyle/>
          <a:p>
            <a:r>
              <a:rPr lang="en-US" dirty="0"/>
              <a:t>Ensure a good contrast of the logo/font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>
                <a:solidFill>
                  <a:schemeClr val="bg1"/>
                </a:solidFill>
                <a:latin typeface="+mj-lt"/>
              </a:rPr>
              <a:t>Save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 b="1">
                <a:solidFill>
                  <a:schemeClr val="bg1"/>
                </a:solidFill>
                <a:latin typeface="+mj-lt"/>
              </a:rPr>
              <a:t>template file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Save the</a:t>
            </a:r>
            <a:br>
              <a:rPr lang="en-US"/>
            </a:br>
            <a:r>
              <a:rPr lang="en-US"/>
              <a:t>design</a:t>
            </a:r>
            <a:br>
              <a:rPr lang="en-US"/>
            </a:br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en-US" dirty="0"/>
              <a:t>In the </a:t>
            </a:r>
            <a:r>
              <a:rPr lang="en-US" b="1" dirty="0"/>
              <a:t>“View” menu</a:t>
            </a:r>
            <a:r>
              <a:rPr lang="en-US" dirty="0"/>
              <a:t>, you can </a:t>
            </a:r>
            <a:r>
              <a:rPr lang="en-US" b="1" dirty="0"/>
              <a:t>open</a:t>
            </a:r>
            <a:r>
              <a:rPr lang="en-US" dirty="0"/>
              <a:t> these master slides by double-clicking on </a:t>
            </a:r>
            <a:r>
              <a:rPr lang="en-US" b="1" dirty="0"/>
              <a:t>“Slide Master”</a:t>
            </a:r>
            <a:r>
              <a:rPr lang="en-US" dirty="0"/>
              <a:t> and </a:t>
            </a:r>
            <a:r>
              <a:rPr lang="en-US" b="1" dirty="0"/>
              <a:t>save</a:t>
            </a:r>
            <a:r>
              <a:rPr lang="en-US" dirty="0"/>
              <a:t> the </a:t>
            </a:r>
            <a:r>
              <a:rPr lang="en-US" b="1" dirty="0"/>
              <a:t>current slide design</a:t>
            </a:r>
            <a:r>
              <a:rPr lang="en-US" dirty="0"/>
              <a:t> in your own document templates.</a:t>
            </a:r>
          </a:p>
          <a:p>
            <a:pPr lvl="1"/>
            <a:r>
              <a:rPr lang="en-US" dirty="0"/>
              <a:t>This allows you to use the template each time you create a new presentation.</a:t>
            </a:r>
          </a:p>
          <a:p>
            <a:pPr lvl="1"/>
            <a:br>
              <a:rPr lang="en-US" dirty="0"/>
            </a:br>
            <a:r>
              <a:rPr lang="en-US" sz="1200" dirty="0">
                <a:solidFill>
                  <a:schemeClr val="accent1"/>
                </a:solidFill>
              </a:rPr>
              <a:t>More information on this topic: </a:t>
            </a:r>
            <a:r>
              <a:rPr 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  <a:hlinkClick r:id="rId2"/>
              </a:rPr>
              <a:t>Microsoft Office / Designs</a:t>
            </a: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Customize the</a:t>
            </a:r>
            <a:br>
              <a:rPr lang="en-US"/>
            </a:br>
            <a:r>
              <a:rPr lang="en-US"/>
              <a:t>master slides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en-US"/>
              <a:t>Using the master slides, you can efficiently manage the design of the entire presentation.</a:t>
            </a:r>
          </a:p>
          <a:p>
            <a:pPr lvl="1"/>
            <a:r>
              <a:rPr lang="en-US"/>
              <a:t>Within the master slides </a:t>
            </a:r>
            <a:r>
              <a:rPr lang="en-US" b="1"/>
              <a:t>“Start” menu</a:t>
            </a:r>
            <a:r>
              <a:rPr lang="en-US"/>
              <a:t>, you can </a:t>
            </a:r>
            <a:r>
              <a:rPr lang="en-US" b="1"/>
              <a:t>customize</a:t>
            </a:r>
            <a:r>
              <a:rPr lang="en-US"/>
              <a:t> the basic settings in the </a:t>
            </a:r>
            <a:r>
              <a:rPr lang="en-US" b="1"/>
              <a:t>"slide master"</a:t>
            </a:r>
            <a:r>
              <a:rPr lang="en-US"/>
              <a:t> as well as the related </a:t>
            </a:r>
            <a:r>
              <a:rPr lang="en-US" b="1"/>
              <a:t>layout slides</a:t>
            </a:r>
            <a:r>
              <a:rPr lang="en-US"/>
              <a:t>:</a:t>
            </a:r>
          </a:p>
          <a:p>
            <a:pPr lvl="4"/>
            <a:r>
              <a:rPr lang="en-US"/>
              <a:t>Contents of the footer</a:t>
            </a:r>
          </a:p>
          <a:p>
            <a:pPr lvl="4"/>
            <a:r>
              <a:rPr lang="en-US"/>
              <a:t>Slide background</a:t>
            </a:r>
          </a:p>
          <a:p>
            <a:pPr lvl="4"/>
            <a:r>
              <a:rPr lang="en-US"/>
              <a:t>Colors</a:t>
            </a:r>
          </a:p>
          <a:p>
            <a:pPr lvl="4"/>
            <a:r>
              <a:rPr lang="en-US"/>
              <a:t>Ssecondary logo and design elements</a:t>
            </a:r>
          </a:p>
          <a:p>
            <a:pPr lvl="1"/>
            <a:r>
              <a:rPr lang="en-US"/>
              <a:t>You may </a:t>
            </a:r>
            <a:r>
              <a:rPr lang="en-US" b="1"/>
              <a:t>save</a:t>
            </a:r>
            <a:r>
              <a:rPr lang="en-US"/>
              <a:t> another </a:t>
            </a:r>
            <a:r>
              <a:rPr lang="en-US" b="1"/>
              <a:t>customized template</a:t>
            </a:r>
            <a:r>
              <a:rPr lang="en-US"/>
              <a:t> this way.</a:t>
            </a:r>
          </a:p>
          <a:p>
            <a:r>
              <a:rPr lang="en-US" b="1">
                <a:solidFill>
                  <a:srgbClr val="FF0000"/>
                </a:solidFill>
              </a:rPr>
              <a:t>Please note:</a:t>
            </a:r>
            <a:r>
              <a:rPr lang="en-US">
                <a:solidFill>
                  <a:srgbClr val="FF0000"/>
                </a:solidFill>
              </a:rPr>
              <a:t> When you open the master view, PPT does not show the slide </a:t>
            </a:r>
            <a:r>
              <a:rPr lang="en-US" b="1">
                <a:solidFill>
                  <a:srgbClr val="FF0000"/>
                </a:solidFill>
              </a:rPr>
              <a:t>master</a:t>
            </a:r>
            <a:r>
              <a:rPr lang="en-US">
                <a:solidFill>
                  <a:srgbClr val="FF0000"/>
                </a:solidFill>
              </a:rPr>
              <a:t> displayed larger at the very top (1). To show it, you need to scroll all the way up in the left vertical window.</a:t>
            </a:r>
          </a:p>
          <a:p>
            <a:r>
              <a:rPr lang="en-US" sz="1200"/>
              <a:t>More information on this topic: </a:t>
            </a:r>
            <a:r>
              <a:rPr lang="en-US" sz="1200">
                <a:sym typeface="Wingdings" panose="05000000000000000000" pitchFamily="2" charset="2"/>
              </a:rPr>
              <a:t></a:t>
            </a:r>
            <a:r>
              <a:rPr lang="en-US" sz="1200"/>
              <a:t> </a:t>
            </a:r>
            <a:r>
              <a:rPr lang="en-US" sz="1200">
                <a:hlinkClick r:id="rId2"/>
              </a:rPr>
              <a:t>Microsoft Office / Slide master</a:t>
            </a: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Save</a:t>
            </a:r>
            <a:r>
              <a:rPr lang="en-US"/>
              <a:t> PowerPoint template </a:t>
            </a:r>
            <a:br>
              <a:rPr lang="en-US"/>
            </a:br>
            <a:r>
              <a:rPr lang="en-US" b="0"/>
              <a:t>as .potx file</a:t>
            </a:r>
            <a:br>
              <a:rPr lang="en-US" b="0"/>
            </a:br>
            <a:endParaRPr lang="en-US" b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/>
              <a:t>You can save the customized presentation via the </a:t>
            </a:r>
            <a:r>
              <a:rPr lang="en-US" b="1"/>
              <a:t>“File”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“Save as” </a:t>
            </a:r>
            <a:r>
              <a:rPr lang="en-US" b="1"/>
              <a:t>menu</a:t>
            </a:r>
            <a:r>
              <a:rPr lang="en-US"/>
              <a:t> as a </a:t>
            </a:r>
            <a:br>
              <a:rPr lang="en-US"/>
            </a:br>
            <a:r>
              <a:rPr lang="en-US" b="1"/>
              <a:t>PowerPoint template (.potx)</a:t>
            </a:r>
            <a:r>
              <a:rPr lang="en-US"/>
              <a:t> on your own PC.</a:t>
            </a:r>
          </a:p>
          <a:p>
            <a:pPr lvl="1"/>
            <a:r>
              <a:rPr lang="en-US"/>
              <a:t>This also allows you to use the template each time you create a new presentation.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More information on this topic:</a:t>
            </a:r>
            <a:br>
              <a:rPr lang="en-US" sz="1200">
                <a:solidFill>
                  <a:schemeClr val="accent1"/>
                </a:solidFill>
              </a:rPr>
            </a:br>
            <a:r>
              <a:rPr lang="en-US" sz="120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</a:t>
            </a:r>
            <a:r>
              <a:rPr lang="en-US" sz="1200">
                <a:solidFill>
                  <a:schemeClr val="accent1"/>
                </a:solidFill>
                <a:hlinkClick r:id="rId2"/>
              </a:rPr>
              <a:t> Microsoft Office / Slide master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More sample pages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with TU Dresden content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image potpourri </a:t>
            </a:r>
            <a:r>
              <a:rPr lang="en-US" b="0"/>
              <a:t>(images from the TUD Image Pool)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  <p:sp>
        <p:nvSpPr>
          <p:cNvPr id="11" name="Textfeld 10"/>
          <p:cNvSpPr txBox="1"/>
          <p:nvPr/>
        </p:nvSpPr>
        <p:spPr>
          <a:xfrm>
            <a:off x="4475193" y="3210653"/>
            <a:ext cx="339880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Sample images - please delete for template fields underneath images</a:t>
            </a:r>
          </a:p>
        </p:txBody>
      </p:sp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Technische Universität </a:t>
            </a:r>
            <a:br>
              <a:rPr lang="en-US"/>
            </a:br>
            <a:r>
              <a:rPr lang="en-US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Technische Universität Dresden (TU Dresden):</a:t>
            </a:r>
          </a:p>
          <a:p>
            <a:pPr lvl="2"/>
            <a:r>
              <a:rPr lang="en-US" dirty="0"/>
              <a:t>35,000 students</a:t>
            </a:r>
          </a:p>
          <a:p>
            <a:pPr lvl="2"/>
            <a:r>
              <a:rPr lang="en-US" dirty="0"/>
              <a:t>122 degree programs</a:t>
            </a:r>
          </a:p>
          <a:p>
            <a:pPr lvl="2"/>
            <a:r>
              <a:rPr lang="en-US" dirty="0"/>
              <a:t>18 faculties in 5 Schools: </a:t>
            </a:r>
            <a:br>
              <a:rPr lang="en-US" dirty="0"/>
            </a:br>
            <a:r>
              <a:rPr lang="en-US" dirty="0"/>
              <a:t>Civil and Environmental Engineering // Humanities and Social Sciences // Engineering Sciences // </a:t>
            </a:r>
            <a:br>
              <a:rPr lang="en-US" dirty="0"/>
            </a:br>
            <a:r>
              <a:rPr lang="en-US" dirty="0"/>
              <a:t>Science // Medicine</a:t>
            </a:r>
          </a:p>
          <a:p>
            <a:pPr lvl="2"/>
            <a:r>
              <a:rPr lang="en-US" dirty="0"/>
              <a:t>University of Excellence since 2012</a:t>
            </a:r>
          </a:p>
          <a:p>
            <a:pPr lvl="2"/>
            <a:r>
              <a:rPr lang="en-US" dirty="0"/>
              <a:t>Strong in research, dynamic, cosmopolitan, family-friendly</a:t>
            </a:r>
          </a:p>
          <a:p>
            <a:pPr lvl="2"/>
            <a:r>
              <a:rPr lang="en-US" dirty="0"/>
              <a:t>Since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</a:t>
            </a:r>
            <a:br>
              <a:rPr lang="en-US"/>
            </a:br>
            <a:r>
              <a:rPr lang="en-US" b="0"/>
              <a:t>monochromatic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 b="1" dirty="0"/>
              <a:t>Recommended design parameters: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Prefer </a:t>
            </a:r>
            <a:r>
              <a:rPr lang="en-US" b="1" dirty="0"/>
              <a:t>two-dimensional diagrams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 3D!)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Use </a:t>
            </a:r>
            <a:r>
              <a:rPr lang="en-US" b="1" dirty="0"/>
              <a:t>monochromatic color versions</a:t>
            </a:r>
            <a:r>
              <a:rPr lang="en-US" dirty="0"/>
              <a:t>, preferably in cyan</a:t>
            </a:r>
            <a:br>
              <a:rPr lang="en-US" dirty="0"/>
            </a:br>
            <a:r>
              <a:rPr lang="en-US" dirty="0"/>
              <a:t>Alternatively, you can also define a different contrasting color for the document</a:t>
            </a:r>
          </a:p>
          <a:p>
            <a:pPr lvl="2">
              <a:spcBef>
                <a:spcPts val="3000"/>
              </a:spcBef>
            </a:pPr>
            <a:r>
              <a:rPr lang="en-US" b="1" dirty="0"/>
              <a:t>Text labels outside of the colored areas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Refrain from using shadows, gradients, etc.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207262254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</a:t>
            </a:r>
            <a:br>
              <a:rPr lang="en-US"/>
            </a:br>
            <a:r>
              <a:rPr lang="en-US" b="0"/>
              <a:t>multicolored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 dirty="0"/>
              <a:t>Should you need multicolored diagrams because of your subject:</a:t>
            </a:r>
          </a:p>
          <a:p>
            <a:pPr lvl="2">
              <a:spcBef>
                <a:spcPts val="1600"/>
              </a:spcBef>
            </a:pPr>
            <a:r>
              <a:rPr lang="en-US" dirty="0"/>
              <a:t>Use a </a:t>
            </a:r>
            <a:r>
              <a:rPr lang="en-US" b="1" dirty="0"/>
              <a:t>consistent color scheme</a:t>
            </a:r>
            <a:r>
              <a:rPr lang="en-US" dirty="0"/>
              <a:t> throughout the document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en-US" b="1" dirty="0"/>
              <a:t>Customize color scheme</a:t>
            </a:r>
            <a:r>
              <a:rPr lang="en-US" dirty="0"/>
              <a:t> to your own </a:t>
            </a:r>
            <a:br>
              <a:rPr lang="en-US" dirty="0"/>
            </a:br>
            <a:r>
              <a:rPr lang="en-US" dirty="0"/>
              <a:t>needs e.g.</a:t>
            </a:r>
          </a:p>
          <a:p>
            <a:pPr lvl="4"/>
            <a:r>
              <a:rPr lang="en-US" dirty="0"/>
              <a:t>DRESDEN-concept colors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en-US" dirty="0"/>
              <a:t>SINS colors </a:t>
            </a:r>
            <a:br>
              <a:rPr lang="en-US" dirty="0"/>
            </a:br>
            <a:r>
              <a:rPr lang="en-US" dirty="0"/>
              <a:t>(Study Information System of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en-US" dirty="0"/>
              <a:t>Colors of your organizational unit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823450744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</a:t>
            </a:r>
            <a:br>
              <a:rPr lang="en-US" dirty="0"/>
            </a:br>
            <a:r>
              <a:rPr lang="en-US" b="0" dirty="0"/>
              <a:t>How to use and place 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 err="1"/>
              <a:t>TUD's</a:t>
            </a:r>
            <a:r>
              <a:rPr lang="en-US" dirty="0"/>
              <a:t> logo consists of a </a:t>
            </a:r>
            <a:r>
              <a:rPr lang="en-US" b="1" dirty="0"/>
              <a:t>symbol and text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always appears as a whole and </a:t>
            </a:r>
            <a:r>
              <a:rPr lang="en-US" b="1" dirty="0"/>
              <a:t>must not be cropped, translated </a:t>
            </a:r>
            <a:br>
              <a:rPr lang="en-US" b="1" dirty="0"/>
            </a:br>
            <a:r>
              <a:rPr lang="en-US" b="1" dirty="0"/>
              <a:t>or modified</a:t>
            </a:r>
            <a:r>
              <a:rPr lang="en-US" dirty="0"/>
              <a:t> in any way.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 logo may be used in the following </a:t>
            </a:r>
            <a:r>
              <a:rPr lang="en-US" b="1" dirty="0"/>
              <a:t>colors</a:t>
            </a:r>
            <a:r>
              <a:rPr lang="en-US" dirty="0"/>
              <a:t>: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Blue (HKS 41) TUD primary corporate color 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White (on blue, black or dark gray)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Black (on white or gray)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Gray (on white or gray)</a:t>
            </a:r>
          </a:p>
          <a:p>
            <a:pPr marL="90488" lvl="2" indent="0">
              <a:buNone/>
            </a:pP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In all 3 colors mentioned above also on photos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Infografics</a:t>
            </a:r>
            <a:br>
              <a:rPr lang="en-US"/>
            </a:br>
            <a:r>
              <a:rPr lang="en-US" b="0"/>
              <a:t>using SmartArt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en-US" b="1"/>
              <a:t>Recommended design parameters:</a:t>
            </a:r>
          </a:p>
          <a:p>
            <a:pPr lvl="2">
              <a:spcBef>
                <a:spcPts val="3000"/>
              </a:spcBef>
            </a:pPr>
            <a:r>
              <a:rPr lang="en-US" b="1"/>
              <a:t>Reduce text</a:t>
            </a:r>
          </a:p>
          <a:p>
            <a:pPr lvl="2"/>
            <a:r>
              <a:rPr lang="en-US"/>
              <a:t>Prefer </a:t>
            </a:r>
            <a:r>
              <a:rPr lang="en-US" b="1"/>
              <a:t>versions with larger areas</a:t>
            </a:r>
          </a:p>
          <a:p>
            <a:pPr lvl="2"/>
            <a:r>
              <a:rPr lang="en-US"/>
              <a:t>Use </a:t>
            </a:r>
            <a:r>
              <a:rPr lang="en-US" b="1"/>
              <a:t>consistent colors</a:t>
            </a:r>
            <a:r>
              <a:rPr lang="en-US"/>
              <a:t> throughout the document</a:t>
            </a:r>
          </a:p>
          <a:p>
            <a:pPr lvl="2"/>
            <a:r>
              <a:rPr lang="en-US" b="1"/>
              <a:t>Ensure good color contrasts and font sizes</a:t>
            </a:r>
          </a:p>
          <a:p>
            <a:pPr lvl="2">
              <a:spcBef>
                <a:spcPts val="3000"/>
              </a:spcBef>
            </a:pPr>
            <a:r>
              <a:rPr lang="en-US"/>
              <a:t>Refrain from using shadows, gradients, etc.</a:t>
            </a:r>
          </a:p>
          <a:p>
            <a:pPr lvl="2">
              <a:spcBef>
                <a:spcPts val="3000"/>
              </a:spcBef>
            </a:pPr>
            <a:r>
              <a:rPr lang="en-US"/>
              <a:t>Create complex graphics as a separate vector graphic</a:t>
            </a:r>
            <a:br>
              <a:rPr lang="en-US"/>
            </a:br>
            <a:r>
              <a:rPr lang="en-US">
                <a:hlinkClick r:id="rId2"/>
              </a:rPr>
              <a:t>(e.g. with Inkscape)</a:t>
            </a:r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/>
                <a:t>1</a:t>
              </a:r>
              <a:br>
                <a:rPr lang="en-US" sz="4000"/>
              </a:br>
              <a:r>
                <a:rPr lang="en-US" sz="2000"/>
                <a:t>topic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/>
                <a:t>2</a:t>
              </a:r>
              <a:br>
                <a:rPr lang="en-US" sz="4000"/>
              </a:br>
              <a:r>
                <a:rPr lang="en-US" sz="2000"/>
                <a:t>topic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/>
                <a:t>topic </a:t>
              </a:r>
              <a:r>
                <a:rPr lang="en-US" sz="400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chemeClr val="tx1"/>
                  </a:solidFill>
                </a:rPr>
                <a:t>Insert new topic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>
                  <a:solidFill>
                    <a:schemeClr val="tx1"/>
                  </a:solidFill>
                </a:rPr>
                <a:t>Emphasize important info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DRESDEN-concept</a:t>
            </a:r>
            <a:r>
              <a:rPr lang="en-US"/>
              <a:t> </a:t>
            </a:r>
            <a:br>
              <a:rPr lang="en-US"/>
            </a:br>
            <a:r>
              <a:rPr lang="en-US"/>
              <a:t>network</a:t>
            </a:r>
            <a:br>
              <a:rPr lang="en-US" sz="1600"/>
            </a:br>
            <a:endParaRPr lang="en-US" sz="160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en-US" b="1"/>
              <a:t>D</a:t>
            </a:r>
            <a:r>
              <a:rPr lang="en-US"/>
              <a:t>resden </a:t>
            </a:r>
            <a:r>
              <a:rPr lang="en-US" b="1"/>
              <a:t>R</a:t>
            </a:r>
            <a:r>
              <a:rPr lang="en-US"/>
              <a:t>esearch and </a:t>
            </a:r>
            <a:r>
              <a:rPr lang="en-US" b="1"/>
              <a:t>E</a:t>
            </a:r>
            <a:r>
              <a:rPr lang="en-US"/>
              <a:t>ducation </a:t>
            </a:r>
            <a:br>
              <a:rPr lang="en-US"/>
            </a:br>
            <a:r>
              <a:rPr lang="en-US" b="1"/>
              <a:t>S</a:t>
            </a:r>
            <a:r>
              <a:rPr lang="en-US"/>
              <a:t>ynergies for the </a:t>
            </a:r>
            <a:r>
              <a:rPr lang="en-US" b="1"/>
              <a:t>D</a:t>
            </a:r>
            <a:r>
              <a:rPr lang="en-US"/>
              <a:t>evelopment </a:t>
            </a:r>
            <a:br>
              <a:rPr lang="en-US"/>
            </a:br>
            <a:r>
              <a:rPr lang="en-US"/>
              <a:t>of </a:t>
            </a:r>
            <a:r>
              <a:rPr lang="en-US" b="1"/>
              <a:t>E</a:t>
            </a:r>
            <a:r>
              <a:rPr lang="en-US"/>
              <a:t>xcellence and </a:t>
            </a:r>
            <a:r>
              <a:rPr lang="en-US" b="1"/>
              <a:t>N</a:t>
            </a:r>
            <a:r>
              <a:rPr lang="en-US"/>
              <a:t>ovelty</a:t>
            </a:r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DRESDEN-concept</a:t>
            </a:r>
            <a:br>
              <a:rPr lang="en-US" dirty="0"/>
            </a:br>
            <a:r>
              <a:rPr lang="en-US" b="0" dirty="0"/>
              <a:t>Excellence in science and culture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/>
              <a:t>DRESDEN-concept is a network of </a:t>
            </a:r>
            <a:r>
              <a:rPr lang="en-US" b="1"/>
              <a:t>TU Dresden with 32 partners</a:t>
            </a:r>
            <a:r>
              <a:rPr lang="en-US"/>
              <a:t> in science and culture.</a:t>
            </a:r>
            <a:br>
              <a:rPr lang="en-US"/>
            </a:br>
            <a:r>
              <a:rPr lang="en-US"/>
              <a:t>All partners are </a:t>
            </a:r>
            <a:r>
              <a:rPr lang="en-US" b="1"/>
              <a:t>research</a:t>
            </a:r>
            <a:r>
              <a:rPr lang="en-US"/>
              <a:t> institutes and facilities in Dresden.</a:t>
            </a:r>
          </a:p>
          <a:p>
            <a:pPr lvl="1"/>
            <a:r>
              <a:rPr lang="en-US"/>
              <a:t>Synergies between TU Dresden and Dresden's non-university</a:t>
            </a:r>
            <a:br>
              <a:rPr lang="en-US"/>
            </a:br>
            <a:r>
              <a:rPr lang="en-US"/>
              <a:t>research institutions in research, teaching and infrastructure:</a:t>
            </a:r>
          </a:p>
          <a:p>
            <a:pPr lvl="2"/>
            <a:r>
              <a:rPr lang="en-US"/>
              <a:t>Joint identification and coordination of focal areas of research</a:t>
            </a:r>
          </a:p>
          <a:p>
            <a:pPr lvl="2"/>
            <a:r>
              <a:rPr lang="en-US"/>
              <a:t>Joint appointments / recruitment of leading researchers</a:t>
            </a:r>
          </a:p>
          <a:p>
            <a:pPr lvl="2"/>
            <a:r>
              <a:rPr lang="en-US"/>
              <a:t>Shared resources / one campus model</a:t>
            </a:r>
          </a:p>
          <a:p>
            <a:pPr lvl="1"/>
            <a:r>
              <a:rPr lang="en-US"/>
              <a:t>The core element is TU Dresden's application to become a University of Excellence.</a:t>
            </a:r>
          </a:p>
          <a:p>
            <a:pPr lvl="1"/>
            <a:endParaRPr lang="de-DE" dirty="0"/>
          </a:p>
          <a:p>
            <a:pPr lvl="1"/>
            <a:r>
              <a:rPr lang="en-US"/>
              <a:t>What can you use the DRESDEN-concept network map in this presentation template for?</a:t>
            </a:r>
          </a:p>
          <a:p>
            <a:pPr lvl="2"/>
            <a:r>
              <a:rPr lang="en-US"/>
              <a:t>You are welcome to use the map to refer to the network in your presentations.</a:t>
            </a:r>
          </a:p>
          <a:p>
            <a:pPr lvl="2"/>
            <a:r>
              <a:rPr lang="en-US"/>
              <a:t>You can point out your own project partners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go des Bundesministeriums für Bildung und Forschung, links vom Schriftzug wird der Bundesadler und das Balkenelement dargestellt. Darüber steht: &quot;Gefördert vom&quo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 descr="Landessignet Sachsen. Schriftzug Sachsen in schwarz, darunter in grün das stilisierte Landeswapp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08" y="4223004"/>
            <a:ext cx="1252737" cy="188035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642786" y="3321163"/>
            <a:ext cx="35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This measure is partly financed by tax revenue on the basis of the budget adopted by the Saxon Parliament.</a:t>
            </a:r>
          </a:p>
          <a:p>
            <a:endParaRPr lang="de-DE" sz="1200" dirty="0"/>
          </a:p>
        </p:txBody>
      </p:sp>
      <p:sp>
        <p:nvSpPr>
          <p:cNvPr id="6" name="Textfeld 5"/>
          <p:cNvSpPr txBox="1"/>
          <p:nvPr/>
        </p:nvSpPr>
        <p:spPr>
          <a:xfrm>
            <a:off x="778425" y="1411473"/>
            <a:ext cx="3583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Sample design of a page with funding logos for customization according to the conditions in place.</a:t>
            </a:r>
          </a:p>
          <a:p>
            <a:endParaRPr lang="de-DE" sz="1200" dirty="0"/>
          </a:p>
        </p:txBody>
      </p:sp>
      <p:pic>
        <p:nvPicPr>
          <p:cNvPr id="7" name="Grafik 6" descr="Logo: Stilisierten menschlichen Figur, darunter der Text: Zertifikat seit 2007 audit familiengerechte Hochschul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54" y="5862171"/>
            <a:ext cx="782054" cy="782054"/>
          </a:xfrm>
          <a:prstGeom prst="rect">
            <a:avLst/>
          </a:prstGeom>
        </p:spPr>
      </p:pic>
      <p:pic>
        <p:nvPicPr>
          <p:cNvPr id="8" name="Grafik 7" descr="Logo der EMAS Zertifizierung für geprüftes Umweltmanagement: über einem blauen Wellenelement rechts ein stilisiertes, grünes Blatt, darüber ein Kreisbogen aus 6 gelben Sternen, zusammen ein kreisförmiges Log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029" y="5862171"/>
            <a:ext cx="442094" cy="7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</a:t>
            </a:r>
            <a:br>
              <a:rPr lang="en-US"/>
            </a:br>
            <a:r>
              <a:rPr lang="en-US" b="0"/>
              <a:t>Corporate font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2" y="1484314"/>
            <a:ext cx="6084887" cy="4357686"/>
          </a:xfrm>
        </p:spPr>
        <p:txBody>
          <a:bodyPr/>
          <a:lstStyle/>
          <a:p>
            <a:pPr lvl="1"/>
            <a:r>
              <a:rPr lang="en-US" b="1" dirty="0"/>
              <a:t>Open Sans</a:t>
            </a:r>
            <a:r>
              <a:rPr lang="en-US" dirty="0"/>
              <a:t> has been TU Dresden’s corporate typeface since January 2018.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Open Sans was developed by typeface designer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Steve Matteson</a:t>
            </a:r>
            <a:r>
              <a:rPr lang="en-US" dirty="0"/>
              <a:t> as a </a:t>
            </a:r>
            <a:r>
              <a:rPr lang="en-US" b="1" dirty="0"/>
              <a:t>typeface that could be used for various media, including printed material, websites and mobile interfaces.</a:t>
            </a:r>
            <a:r>
              <a:rPr lang="en-US" dirty="0"/>
              <a:t> It was published under the Apache License Version 2.0.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font is available in various font libraries </a:t>
            </a:r>
            <a:br>
              <a:rPr lang="en-US" dirty="0"/>
            </a:br>
            <a:r>
              <a:rPr lang="en-US" b="1" dirty="0"/>
              <a:t>on the internet </a:t>
            </a:r>
            <a:r>
              <a:rPr lang="en-US" dirty="0"/>
              <a:t>and in TUD’s online internal area for </a:t>
            </a:r>
            <a:r>
              <a:rPr lang="en-US" b="1" dirty="0"/>
              <a:t>free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download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Open Sans font is embedded </a:t>
            </a:r>
            <a:r>
              <a:rPr lang="en-US" b="1" dirty="0"/>
              <a:t>directly in this presentation template</a:t>
            </a:r>
            <a:r>
              <a:rPr lang="en-US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156450" y="1484313"/>
            <a:ext cx="3409950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Font styles</a:t>
            </a:r>
            <a:br>
              <a:rPr lang="en-US" sz="1600" b="1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60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en-US" sz="160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</a:rPr>
              <a:t>Open Sans </a:t>
            </a:r>
            <a:r>
              <a:rPr lang="en-US" sz="1600" i="1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Semi-Bold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Semi-Bold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en-US" sz="1600" b="1">
                <a:solidFill>
                  <a:srgbClr val="0069B4"/>
                </a:solidFill>
              </a:rPr>
              <a:t>Open Sans Bold</a:t>
            </a:r>
          </a:p>
          <a:p>
            <a:pPr algn="r">
              <a:tabLst>
                <a:tab pos="361950" algn="l"/>
              </a:tabLst>
            </a:pPr>
            <a:r>
              <a:rPr lang="en-US" sz="1600" b="1">
                <a:solidFill>
                  <a:srgbClr val="0069B4"/>
                </a:solidFill>
              </a:rPr>
              <a:t>Open Sans </a:t>
            </a:r>
            <a:r>
              <a:rPr lang="en-US" sz="1600" b="1" i="1">
                <a:solidFill>
                  <a:srgbClr val="0069B4"/>
                </a:solidFill>
              </a:rPr>
              <a:t>Bold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Extra-Bold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Extra-Bold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</a:t>
            </a:r>
            <a:br>
              <a:rPr lang="en-US"/>
            </a:br>
            <a:r>
              <a:rPr lang="en-US" b="0"/>
              <a:t>Use the list levels in PowerPoint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2"/>
                </a:solidFill>
              </a:rPr>
              <a:t>In the template, the text levels are defined as follows. You can customize the settings for the different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Segoe UI Emoji"/>
                <a:hlinkClick r:id="rId3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 </a:t>
            </a:r>
            <a:r>
              <a:rPr lang="en-US" b="1" dirty="0">
                <a:solidFill>
                  <a:schemeClr val="accent2"/>
                </a:solidFill>
                <a:hlinkClick r:id="rId3"/>
              </a:rPr>
              <a:t>list levels </a:t>
            </a:r>
            <a:r>
              <a:rPr lang="en-US" dirty="0">
                <a:solidFill>
                  <a:schemeClr val="accent2"/>
                </a:solidFill>
              </a:rPr>
              <a:t>in the first master slide.</a:t>
            </a:r>
          </a:p>
          <a:p>
            <a:pPr lvl="0"/>
            <a:r>
              <a:rPr lang="en-US" dirty="0"/>
              <a:t>First text level </a:t>
            </a:r>
            <a:br>
              <a:rPr lang="en-US" dirty="0"/>
            </a:br>
            <a:r>
              <a:rPr lang="en-US" dirty="0"/>
              <a:t>(16 </a:t>
            </a:r>
            <a:r>
              <a:rPr lang="en-US" dirty="0" err="1"/>
              <a:t>pt</a:t>
            </a:r>
            <a:r>
              <a:rPr lang="en-US" dirty="0"/>
              <a:t> for the first four levels)</a:t>
            </a:r>
          </a:p>
          <a:p>
            <a:pPr lvl="1"/>
            <a:r>
              <a:rPr lang="en-US" dirty="0"/>
              <a:t>Second text level for normal text</a:t>
            </a:r>
          </a:p>
          <a:p>
            <a:pPr lvl="2"/>
            <a:r>
              <a:rPr lang="en-US" dirty="0"/>
              <a:t>Third text level for enumerations</a:t>
            </a:r>
          </a:p>
          <a:p>
            <a:pPr lvl="3"/>
            <a:r>
              <a:rPr lang="en-US" dirty="0"/>
              <a:t>Fourth text level for enumerations </a:t>
            </a:r>
            <a:br>
              <a:rPr lang="en-US" dirty="0"/>
            </a:br>
            <a:r>
              <a:rPr lang="en-US" dirty="0"/>
              <a:t>if there is a lot of text</a:t>
            </a:r>
          </a:p>
          <a:p>
            <a:pPr lvl="4"/>
            <a:r>
              <a:rPr lang="en-US" dirty="0"/>
              <a:t>Fifth level </a:t>
            </a:r>
            <a:br>
              <a:rPr lang="en-US" dirty="0"/>
            </a:br>
            <a:r>
              <a:rPr lang="en-US" dirty="0"/>
              <a:t>(14 </a:t>
            </a:r>
            <a:r>
              <a:rPr lang="en-US" dirty="0" err="1"/>
              <a:t>pt</a:t>
            </a:r>
            <a:r>
              <a:rPr lang="en-US" dirty="0"/>
              <a:t> for all subsequent levels)</a:t>
            </a:r>
          </a:p>
          <a:p>
            <a:pPr lvl="5">
              <a:defRPr/>
            </a:pPr>
            <a:r>
              <a:rPr lang="en-US" dirty="0"/>
              <a:t>Sixth level for normal text</a:t>
            </a:r>
          </a:p>
          <a:p>
            <a:pPr lvl="6"/>
            <a:r>
              <a:rPr lang="en-US" dirty="0"/>
              <a:t>Seventh level for enumerations</a:t>
            </a:r>
          </a:p>
          <a:p>
            <a:pPr lvl="7"/>
            <a:r>
              <a:rPr lang="en-US" dirty="0"/>
              <a:t>Eighth level for enumerations</a:t>
            </a:r>
          </a:p>
          <a:p>
            <a:pPr lvl="8"/>
            <a:r>
              <a:rPr lang="en-US" dirty="0"/>
              <a:t>Ninth level for enumerations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r>
              <a:rPr lang="en-US" b="0" dirty="0"/>
              <a:t>Basic colors and versions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1138"/>
            <a:ext cx="6084889" cy="4252913"/>
          </a:xfrm>
        </p:spPr>
        <p:txBody>
          <a:bodyPr>
            <a:normAutofit/>
          </a:bodyPr>
          <a:lstStyle/>
          <a:p>
            <a:pPr marL="72000" lvl="1"/>
            <a:r>
              <a:rPr lang="en-US" dirty="0"/>
              <a:t>The </a:t>
            </a:r>
            <a:r>
              <a:rPr lang="en-US" b="1" dirty="0"/>
              <a:t>primary corporate color</a:t>
            </a:r>
            <a:r>
              <a:rPr lang="en-US" dirty="0"/>
              <a:t> of TU Dresden is </a:t>
            </a:r>
            <a:r>
              <a:rPr lang="en-US" b="1" dirty="0"/>
              <a:t>dark blue</a:t>
            </a:r>
            <a:r>
              <a:rPr lang="en-US" dirty="0"/>
              <a:t>, hue HKS 41.</a:t>
            </a:r>
          </a:p>
          <a:p>
            <a:pPr marL="72000" lvl="1"/>
            <a:r>
              <a:rPr lang="en-US" dirty="0"/>
              <a:t>In addition, several </a:t>
            </a:r>
            <a:r>
              <a:rPr lang="en-US" b="1" dirty="0"/>
              <a:t>secondary colors</a:t>
            </a:r>
            <a:r>
              <a:rPr lang="en-US" dirty="0"/>
              <a:t> have been defined.</a:t>
            </a:r>
          </a:p>
          <a:p>
            <a:pPr marL="467288" lvl="2"/>
            <a:r>
              <a:rPr lang="en-US" dirty="0"/>
              <a:t>The colors can be used with different levels of opacity. </a:t>
            </a:r>
          </a:p>
          <a:p>
            <a:pPr marL="467288" lvl="2"/>
            <a:r>
              <a:rPr lang="en-US" dirty="0"/>
              <a:t>The colors are embedded directly in this presentation template.</a:t>
            </a:r>
          </a:p>
          <a:p>
            <a:pPr marL="467288" lvl="2"/>
            <a:r>
              <a:rPr lang="en-US" dirty="0"/>
              <a:t>You can store </a:t>
            </a:r>
            <a:r>
              <a:rPr lang="en-US" b="1" dirty="0"/>
              <a:t>color palettes</a:t>
            </a:r>
            <a:r>
              <a:rPr lang="en-US" dirty="0"/>
              <a:t> for Office in your system using the following file path.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en-US" dirty="0">
                <a:solidFill>
                  <a:schemeClr val="accent2"/>
                </a:solidFill>
              </a:rPr>
              <a:t>C:\Users\..................\AppData\Roaming\Microsoft\Templates\Document Themes\Theme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7" y="1719353"/>
            <a:ext cx="3939667" cy="3667379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53751" y="145633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Name	</a:t>
            </a:r>
            <a:r>
              <a:rPr lang="en-US" dirty="0" err="1"/>
              <a:t>rgb</a:t>
            </a:r>
            <a:r>
              <a:rPr lang="en-US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  <a:br>
              <a:rPr lang="en-US"/>
            </a:br>
            <a:r>
              <a:rPr lang="en-US" b="0"/>
              <a:t>Allocated colors for the Schools and the Study Information 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en-US"/>
              <a:t>TUD’s five Schools are allocated the following colors.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en-US"/>
              <a:t>In the Study Information System (SINS), </a:t>
            </a:r>
            <a:br>
              <a:rPr lang="en-US"/>
            </a:br>
            <a:r>
              <a:rPr lang="en-US"/>
              <a:t>equivalent colors apply for the SINS areas </a:t>
            </a:r>
          </a:p>
          <a:p>
            <a:pPr marL="72000" lvl="1"/>
            <a:r>
              <a:rPr lang="en-US"/>
              <a:t>+ additional orange for the SINS area teacher training.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673763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541"/>
              </p:ext>
            </p:extLst>
          </p:nvPr>
        </p:nvGraphicFramePr>
        <p:xfrm>
          <a:off x="6514696" y="1333059"/>
          <a:ext cx="4872882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107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53107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53107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06498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94633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Designation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rgb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MN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MN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BuU light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BuU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ING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ING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GSW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GSW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MED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MED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#cd1619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LEH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LEH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  <a:br>
              <a:rPr lang="en-US"/>
            </a:br>
            <a:r>
              <a:rPr lang="en-US" b="0"/>
              <a:t>Color palettes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en-US" sz="1400" baseline="0">
                          <a:solidFill>
                            <a:schemeClr val="accent1"/>
                          </a:solidFill>
                        </a:rPr>
                        <a:t> Color series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Designation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rgb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Text/Background -dark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Black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Text/Background -light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Text/Background -dark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Grey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Text/Background -light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Accent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Green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Accent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Green middle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Accent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Green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Visited </a:t>
                      </a:r>
                      <a:r>
                        <a:rPr lang="en-US" sz="140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en-US" dirty="0"/>
              <a:t>Within the color palettes for Office,</a:t>
            </a:r>
            <a:br>
              <a:rPr lang="en-US" dirty="0"/>
            </a:br>
            <a:r>
              <a:rPr lang="en-US" dirty="0"/>
              <a:t>(stored as .xml file)</a:t>
            </a:r>
            <a:br>
              <a:rPr lang="en-US" dirty="0"/>
            </a:br>
            <a:r>
              <a:rPr lang="en-US" dirty="0"/>
              <a:t>the accent color</a:t>
            </a:r>
            <a:br>
              <a:rPr lang="en-US" dirty="0"/>
            </a:br>
            <a:r>
              <a:rPr lang="en-US" dirty="0"/>
              <a:t>4 - 6 changes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4_TUD_PPT_16zu9_Vorlage_ENG.potx" id="{4A8999F3-52A7-4DD7-B42B-A2AC677FDF0C}" vid="{69B7EF8F-342A-47BA-91BB-6D6B0D94D85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2887</Words>
  <Application>Microsoft Office PowerPoint</Application>
  <PresentationFormat>Widescreen</PresentationFormat>
  <Paragraphs>383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Open Sans Extrabold</vt:lpstr>
      <vt:lpstr>Arial</vt:lpstr>
      <vt:lpstr>Open Sans Semibold</vt:lpstr>
      <vt:lpstr>Symbol</vt:lpstr>
      <vt:lpstr>Calibri</vt:lpstr>
      <vt:lpstr>Open Sans Light</vt:lpstr>
      <vt:lpstr>Wingdings</vt:lpstr>
      <vt:lpstr>Segoe UI Emoji</vt:lpstr>
      <vt:lpstr>Open Sans</vt:lpstr>
      <vt:lpstr>TUD-Iconfont Light</vt:lpstr>
      <vt:lpstr>TUD_2018_16zu9</vt:lpstr>
      <vt:lpstr>Presentation templates</vt:lpstr>
      <vt:lpstr>Contents of the sample slide deck</vt:lpstr>
      <vt:lpstr>Elements  of Corporate Design</vt:lpstr>
      <vt:lpstr>Logo How to use and place it</vt:lpstr>
      <vt:lpstr>Font Corporate font Open Sans</vt:lpstr>
      <vt:lpstr>Font Use the list levels in PowerPoint</vt:lpstr>
      <vt:lpstr>Colors Basic colors and versions</vt:lpstr>
      <vt:lpstr>Colors Allocated colors for the Schools and the Study Information System</vt:lpstr>
      <vt:lpstr>Colors Color palettes in Office</vt:lpstr>
      <vt:lpstr>Grid for presentation templates</vt:lpstr>
      <vt:lpstr>Accessibility Guidelines for creating  accessible presentations</vt:lpstr>
      <vt:lpstr>Accessible  communication</vt:lpstr>
      <vt:lpstr>Notes  on working with the presentation template</vt:lpstr>
      <vt:lpstr>Create a new file </vt:lpstr>
      <vt:lpstr>Working with the presentation template </vt:lpstr>
      <vt:lpstr>Formatting text using list levels  </vt:lpstr>
      <vt:lpstr>Accessible  communication</vt:lpstr>
      <vt:lpstr>Placing secondary logos  Placement options</vt:lpstr>
      <vt:lpstr>Placement of the secondary logo  for organizational units/projects with DRESDEN-concept</vt:lpstr>
      <vt:lpstr>Placement of the secondary logo  for organizational units/projects without DRESDEN-concept</vt:lpstr>
      <vt:lpstr>Title slide V1</vt:lpstr>
      <vt:lpstr>Title slide V2</vt:lpstr>
      <vt:lpstr>Title slide V3 </vt:lpstr>
      <vt:lpstr>Title slide V4 </vt:lpstr>
      <vt:lpstr> Title slide V5a </vt:lpstr>
      <vt:lpstr>Title slide V5b </vt:lpstr>
      <vt:lpstr>Title slide V6 </vt:lpstr>
      <vt:lpstr>Title slide V7 </vt:lpstr>
      <vt:lpstr>Title slide V7 </vt:lpstr>
      <vt:lpstr>Title slide V8</vt:lpstr>
      <vt:lpstr>Save  template file</vt:lpstr>
      <vt:lpstr>Save the design </vt:lpstr>
      <vt:lpstr>Customize the master slides</vt:lpstr>
      <vt:lpstr>Save PowerPoint template  as .potx file </vt:lpstr>
      <vt:lpstr>More sample pages  with TU Dresden content</vt:lpstr>
      <vt:lpstr>Example image potpourri (images from the TUD Image Pool)</vt:lpstr>
      <vt:lpstr>Technische Universität  Dresden</vt:lpstr>
      <vt:lpstr>Diagrams monochromatic</vt:lpstr>
      <vt:lpstr>Diagrams multicolored</vt:lpstr>
      <vt:lpstr>Infografics using SmartArt</vt:lpstr>
      <vt:lpstr>DRESDEN-concept  network </vt:lpstr>
      <vt:lpstr>DRESDEN-concept Excellence in science and culture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cp:lastModifiedBy>Simon Razniewski</cp:lastModifiedBy>
  <cp:revision>17</cp:revision>
  <dcterms:created xsi:type="dcterms:W3CDTF">2022-05-04T09:57:14Z</dcterms:created>
  <dcterms:modified xsi:type="dcterms:W3CDTF">2025-06-20T11:54:24Z</dcterms:modified>
</cp:coreProperties>
</file>